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809F-C8D2-4032-873B-7F0CF2F3F7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50665A-1851-48AD-AF86-7034C4FA82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0CC610-EBB1-408C-BE85-94B2FF7502F6}"/>
              </a:ext>
            </a:extLst>
          </p:cNvPr>
          <p:cNvSpPr>
            <a:spLocks noGrp="1"/>
          </p:cNvSpPr>
          <p:nvPr>
            <p:ph type="dt" sz="half" idx="10"/>
          </p:nvPr>
        </p:nvSpPr>
        <p:spPr/>
        <p:txBody>
          <a:bodyPr/>
          <a:lstStyle/>
          <a:p>
            <a:fld id="{0FFBF01F-C697-4D51-9ABE-8F68786A42D5}" type="datetimeFigureOut">
              <a:rPr lang="en-US" smtClean="0"/>
              <a:t>2/9/2019</a:t>
            </a:fld>
            <a:endParaRPr lang="en-US"/>
          </a:p>
        </p:txBody>
      </p:sp>
      <p:sp>
        <p:nvSpPr>
          <p:cNvPr id="5" name="Footer Placeholder 4">
            <a:extLst>
              <a:ext uri="{FF2B5EF4-FFF2-40B4-BE49-F238E27FC236}">
                <a16:creationId xmlns:a16="http://schemas.microsoft.com/office/drawing/2014/main" id="{A4C48660-ECB2-4511-BA50-1F5E1EA50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23F50-F87C-4E5A-BF86-76AFAABC624A}"/>
              </a:ext>
            </a:extLst>
          </p:cNvPr>
          <p:cNvSpPr>
            <a:spLocks noGrp="1"/>
          </p:cNvSpPr>
          <p:nvPr>
            <p:ph type="sldNum" sz="quarter" idx="12"/>
          </p:nvPr>
        </p:nvSpPr>
        <p:spPr/>
        <p:txBody>
          <a:bodyPr/>
          <a:lstStyle/>
          <a:p>
            <a:fld id="{7181DC70-97A1-4CBC-B4F6-55B3DE7F84D8}" type="slidenum">
              <a:rPr lang="en-US" smtClean="0"/>
              <a:t>‹#›</a:t>
            </a:fld>
            <a:endParaRPr lang="en-US"/>
          </a:p>
        </p:txBody>
      </p:sp>
    </p:spTree>
    <p:extLst>
      <p:ext uri="{BB962C8B-B14F-4D97-AF65-F5344CB8AC3E}">
        <p14:creationId xmlns:p14="http://schemas.microsoft.com/office/powerpoint/2010/main" val="1884951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47DF-6793-4597-B55D-132E551514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5BDE1C-EF2E-413B-BB9A-8C00EB17851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F67CC-36D5-4F8B-B021-1E1765D409BA}"/>
              </a:ext>
            </a:extLst>
          </p:cNvPr>
          <p:cNvSpPr>
            <a:spLocks noGrp="1"/>
          </p:cNvSpPr>
          <p:nvPr>
            <p:ph type="dt" sz="half" idx="10"/>
          </p:nvPr>
        </p:nvSpPr>
        <p:spPr/>
        <p:txBody>
          <a:bodyPr/>
          <a:lstStyle/>
          <a:p>
            <a:fld id="{0FFBF01F-C697-4D51-9ABE-8F68786A42D5}" type="datetimeFigureOut">
              <a:rPr lang="en-US" smtClean="0"/>
              <a:t>2/9/2019</a:t>
            </a:fld>
            <a:endParaRPr lang="en-US"/>
          </a:p>
        </p:txBody>
      </p:sp>
      <p:sp>
        <p:nvSpPr>
          <p:cNvPr id="5" name="Footer Placeholder 4">
            <a:extLst>
              <a:ext uri="{FF2B5EF4-FFF2-40B4-BE49-F238E27FC236}">
                <a16:creationId xmlns:a16="http://schemas.microsoft.com/office/drawing/2014/main" id="{0730EC02-727A-42C4-97BD-61EE1AF7D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07C94-4502-4A70-A607-5795678ED80A}"/>
              </a:ext>
            </a:extLst>
          </p:cNvPr>
          <p:cNvSpPr>
            <a:spLocks noGrp="1"/>
          </p:cNvSpPr>
          <p:nvPr>
            <p:ph type="sldNum" sz="quarter" idx="12"/>
          </p:nvPr>
        </p:nvSpPr>
        <p:spPr/>
        <p:txBody>
          <a:bodyPr/>
          <a:lstStyle/>
          <a:p>
            <a:fld id="{7181DC70-97A1-4CBC-B4F6-55B3DE7F84D8}" type="slidenum">
              <a:rPr lang="en-US" smtClean="0"/>
              <a:t>‹#›</a:t>
            </a:fld>
            <a:endParaRPr lang="en-US"/>
          </a:p>
        </p:txBody>
      </p:sp>
    </p:spTree>
    <p:extLst>
      <p:ext uri="{BB962C8B-B14F-4D97-AF65-F5344CB8AC3E}">
        <p14:creationId xmlns:p14="http://schemas.microsoft.com/office/powerpoint/2010/main" val="123400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5BED8-F829-4ACA-B3AF-B3916E4380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E7AE8C-2D1C-4A2C-930D-071A188820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3F7-070D-48A6-A048-AC60048E496F}"/>
              </a:ext>
            </a:extLst>
          </p:cNvPr>
          <p:cNvSpPr>
            <a:spLocks noGrp="1"/>
          </p:cNvSpPr>
          <p:nvPr>
            <p:ph type="dt" sz="half" idx="10"/>
          </p:nvPr>
        </p:nvSpPr>
        <p:spPr/>
        <p:txBody>
          <a:bodyPr/>
          <a:lstStyle/>
          <a:p>
            <a:fld id="{0FFBF01F-C697-4D51-9ABE-8F68786A42D5}" type="datetimeFigureOut">
              <a:rPr lang="en-US" smtClean="0"/>
              <a:t>2/9/2019</a:t>
            </a:fld>
            <a:endParaRPr lang="en-US"/>
          </a:p>
        </p:txBody>
      </p:sp>
      <p:sp>
        <p:nvSpPr>
          <p:cNvPr id="5" name="Footer Placeholder 4">
            <a:extLst>
              <a:ext uri="{FF2B5EF4-FFF2-40B4-BE49-F238E27FC236}">
                <a16:creationId xmlns:a16="http://schemas.microsoft.com/office/drawing/2014/main" id="{1BBCAFCD-D2EC-4F07-B63C-C00363F9D7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5CDF4-A29B-4E4E-B8BD-213B567D7D40}"/>
              </a:ext>
            </a:extLst>
          </p:cNvPr>
          <p:cNvSpPr>
            <a:spLocks noGrp="1"/>
          </p:cNvSpPr>
          <p:nvPr>
            <p:ph type="sldNum" sz="quarter" idx="12"/>
          </p:nvPr>
        </p:nvSpPr>
        <p:spPr/>
        <p:txBody>
          <a:bodyPr/>
          <a:lstStyle/>
          <a:p>
            <a:fld id="{7181DC70-97A1-4CBC-B4F6-55B3DE7F84D8}" type="slidenum">
              <a:rPr lang="en-US" smtClean="0"/>
              <a:t>‹#›</a:t>
            </a:fld>
            <a:endParaRPr lang="en-US"/>
          </a:p>
        </p:txBody>
      </p:sp>
    </p:spTree>
    <p:extLst>
      <p:ext uri="{BB962C8B-B14F-4D97-AF65-F5344CB8AC3E}">
        <p14:creationId xmlns:p14="http://schemas.microsoft.com/office/powerpoint/2010/main" val="2715212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929B-1196-47EE-9028-F72B1351CC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EFC2E-A258-4A40-A3A3-6CB5C3B8F2C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2624C-18F4-4F75-B519-461B03037C23}"/>
              </a:ext>
            </a:extLst>
          </p:cNvPr>
          <p:cNvSpPr>
            <a:spLocks noGrp="1"/>
          </p:cNvSpPr>
          <p:nvPr>
            <p:ph type="dt" sz="half" idx="10"/>
          </p:nvPr>
        </p:nvSpPr>
        <p:spPr/>
        <p:txBody>
          <a:bodyPr/>
          <a:lstStyle/>
          <a:p>
            <a:fld id="{0FFBF01F-C697-4D51-9ABE-8F68786A42D5}" type="datetimeFigureOut">
              <a:rPr lang="en-US" smtClean="0"/>
              <a:t>2/9/2019</a:t>
            </a:fld>
            <a:endParaRPr lang="en-US"/>
          </a:p>
        </p:txBody>
      </p:sp>
      <p:sp>
        <p:nvSpPr>
          <p:cNvPr id="5" name="Footer Placeholder 4">
            <a:extLst>
              <a:ext uri="{FF2B5EF4-FFF2-40B4-BE49-F238E27FC236}">
                <a16:creationId xmlns:a16="http://schemas.microsoft.com/office/drawing/2014/main" id="{59C3C593-07C4-4E0A-B230-F4EDF5FC9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7594D1-79EB-465E-936F-CE697B40DE96}"/>
              </a:ext>
            </a:extLst>
          </p:cNvPr>
          <p:cNvSpPr>
            <a:spLocks noGrp="1"/>
          </p:cNvSpPr>
          <p:nvPr>
            <p:ph type="sldNum" sz="quarter" idx="12"/>
          </p:nvPr>
        </p:nvSpPr>
        <p:spPr/>
        <p:txBody>
          <a:bodyPr/>
          <a:lstStyle/>
          <a:p>
            <a:fld id="{7181DC70-97A1-4CBC-B4F6-55B3DE7F84D8}" type="slidenum">
              <a:rPr lang="en-US" smtClean="0"/>
              <a:t>‹#›</a:t>
            </a:fld>
            <a:endParaRPr lang="en-US"/>
          </a:p>
        </p:txBody>
      </p:sp>
    </p:spTree>
    <p:extLst>
      <p:ext uri="{BB962C8B-B14F-4D97-AF65-F5344CB8AC3E}">
        <p14:creationId xmlns:p14="http://schemas.microsoft.com/office/powerpoint/2010/main" val="4016832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FC4C-CA30-4AE9-8F88-94A7C226BB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878B96-A4F8-4CFD-BCF4-5DB228717C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A3CB1D4-3DF2-4DA3-AEE5-2E3A6B9D715D}"/>
              </a:ext>
            </a:extLst>
          </p:cNvPr>
          <p:cNvSpPr>
            <a:spLocks noGrp="1"/>
          </p:cNvSpPr>
          <p:nvPr>
            <p:ph type="dt" sz="half" idx="10"/>
          </p:nvPr>
        </p:nvSpPr>
        <p:spPr/>
        <p:txBody>
          <a:bodyPr/>
          <a:lstStyle/>
          <a:p>
            <a:fld id="{0FFBF01F-C697-4D51-9ABE-8F68786A42D5}" type="datetimeFigureOut">
              <a:rPr lang="en-US" smtClean="0"/>
              <a:t>2/9/2019</a:t>
            </a:fld>
            <a:endParaRPr lang="en-US"/>
          </a:p>
        </p:txBody>
      </p:sp>
      <p:sp>
        <p:nvSpPr>
          <p:cNvPr id="5" name="Footer Placeholder 4">
            <a:extLst>
              <a:ext uri="{FF2B5EF4-FFF2-40B4-BE49-F238E27FC236}">
                <a16:creationId xmlns:a16="http://schemas.microsoft.com/office/drawing/2014/main" id="{831C4A7F-C9EA-4CEA-8DD7-6AE4AFBC7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92A2EC-F199-4577-A475-E766668BBC55}"/>
              </a:ext>
            </a:extLst>
          </p:cNvPr>
          <p:cNvSpPr>
            <a:spLocks noGrp="1"/>
          </p:cNvSpPr>
          <p:nvPr>
            <p:ph type="sldNum" sz="quarter" idx="12"/>
          </p:nvPr>
        </p:nvSpPr>
        <p:spPr/>
        <p:txBody>
          <a:bodyPr/>
          <a:lstStyle/>
          <a:p>
            <a:fld id="{7181DC70-97A1-4CBC-B4F6-55B3DE7F84D8}" type="slidenum">
              <a:rPr lang="en-US" smtClean="0"/>
              <a:t>‹#›</a:t>
            </a:fld>
            <a:endParaRPr lang="en-US"/>
          </a:p>
        </p:txBody>
      </p:sp>
    </p:spTree>
    <p:extLst>
      <p:ext uri="{BB962C8B-B14F-4D97-AF65-F5344CB8AC3E}">
        <p14:creationId xmlns:p14="http://schemas.microsoft.com/office/powerpoint/2010/main" val="2349741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3B9A-8D0B-4AA4-928A-A5E3226D03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1DDA7-5579-42F7-9BA6-93289D7BA0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8D54F2-E4EA-44C3-9DC5-FC9DEDC004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B9EE72-7C8D-4F81-A37C-8E04E4D39F94}"/>
              </a:ext>
            </a:extLst>
          </p:cNvPr>
          <p:cNvSpPr>
            <a:spLocks noGrp="1"/>
          </p:cNvSpPr>
          <p:nvPr>
            <p:ph type="dt" sz="half" idx="10"/>
          </p:nvPr>
        </p:nvSpPr>
        <p:spPr/>
        <p:txBody>
          <a:bodyPr/>
          <a:lstStyle/>
          <a:p>
            <a:fld id="{0FFBF01F-C697-4D51-9ABE-8F68786A42D5}" type="datetimeFigureOut">
              <a:rPr lang="en-US" smtClean="0"/>
              <a:t>2/9/2019</a:t>
            </a:fld>
            <a:endParaRPr lang="en-US"/>
          </a:p>
        </p:txBody>
      </p:sp>
      <p:sp>
        <p:nvSpPr>
          <p:cNvPr id="6" name="Footer Placeholder 5">
            <a:extLst>
              <a:ext uri="{FF2B5EF4-FFF2-40B4-BE49-F238E27FC236}">
                <a16:creationId xmlns:a16="http://schemas.microsoft.com/office/drawing/2014/main" id="{B82DF0F7-9D7F-4EBA-853B-94B5938EC8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B22D3-392A-49A0-A454-294864081C90}"/>
              </a:ext>
            </a:extLst>
          </p:cNvPr>
          <p:cNvSpPr>
            <a:spLocks noGrp="1"/>
          </p:cNvSpPr>
          <p:nvPr>
            <p:ph type="sldNum" sz="quarter" idx="12"/>
          </p:nvPr>
        </p:nvSpPr>
        <p:spPr/>
        <p:txBody>
          <a:bodyPr/>
          <a:lstStyle/>
          <a:p>
            <a:fld id="{7181DC70-97A1-4CBC-B4F6-55B3DE7F84D8}" type="slidenum">
              <a:rPr lang="en-US" smtClean="0"/>
              <a:t>‹#›</a:t>
            </a:fld>
            <a:endParaRPr lang="en-US"/>
          </a:p>
        </p:txBody>
      </p:sp>
    </p:spTree>
    <p:extLst>
      <p:ext uri="{BB962C8B-B14F-4D97-AF65-F5344CB8AC3E}">
        <p14:creationId xmlns:p14="http://schemas.microsoft.com/office/powerpoint/2010/main" val="2289509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D0AC4-4324-4DA0-99A2-267A34385B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6EFB03-94ED-447D-B3BC-7436BFC206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E447D3-2BE0-415F-9C18-F2684301061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5B279E-AB3C-4E65-AEC7-0E5697F9C1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53FA0B-9352-4284-B576-515817DD91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31AFC2-7653-4DFE-BBA5-32F478055A50}"/>
              </a:ext>
            </a:extLst>
          </p:cNvPr>
          <p:cNvSpPr>
            <a:spLocks noGrp="1"/>
          </p:cNvSpPr>
          <p:nvPr>
            <p:ph type="dt" sz="half" idx="10"/>
          </p:nvPr>
        </p:nvSpPr>
        <p:spPr/>
        <p:txBody>
          <a:bodyPr/>
          <a:lstStyle/>
          <a:p>
            <a:fld id="{0FFBF01F-C697-4D51-9ABE-8F68786A42D5}" type="datetimeFigureOut">
              <a:rPr lang="en-US" smtClean="0"/>
              <a:t>2/9/2019</a:t>
            </a:fld>
            <a:endParaRPr lang="en-US"/>
          </a:p>
        </p:txBody>
      </p:sp>
      <p:sp>
        <p:nvSpPr>
          <p:cNvPr id="8" name="Footer Placeholder 7">
            <a:extLst>
              <a:ext uri="{FF2B5EF4-FFF2-40B4-BE49-F238E27FC236}">
                <a16:creationId xmlns:a16="http://schemas.microsoft.com/office/drawing/2014/main" id="{88BFCF89-E0A6-4A98-B450-BE41AE140D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7C0826-125E-40AC-9AFF-8CFD749D9540}"/>
              </a:ext>
            </a:extLst>
          </p:cNvPr>
          <p:cNvSpPr>
            <a:spLocks noGrp="1"/>
          </p:cNvSpPr>
          <p:nvPr>
            <p:ph type="sldNum" sz="quarter" idx="12"/>
          </p:nvPr>
        </p:nvSpPr>
        <p:spPr/>
        <p:txBody>
          <a:bodyPr/>
          <a:lstStyle/>
          <a:p>
            <a:fld id="{7181DC70-97A1-4CBC-B4F6-55B3DE7F84D8}" type="slidenum">
              <a:rPr lang="en-US" smtClean="0"/>
              <a:t>‹#›</a:t>
            </a:fld>
            <a:endParaRPr lang="en-US"/>
          </a:p>
        </p:txBody>
      </p:sp>
    </p:spTree>
    <p:extLst>
      <p:ext uri="{BB962C8B-B14F-4D97-AF65-F5344CB8AC3E}">
        <p14:creationId xmlns:p14="http://schemas.microsoft.com/office/powerpoint/2010/main" val="1183605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EA57-6B88-496E-B178-BA62B9E2D7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AE36C5-B7EA-4951-B67A-E5FE7D8E04D0}"/>
              </a:ext>
            </a:extLst>
          </p:cNvPr>
          <p:cNvSpPr>
            <a:spLocks noGrp="1"/>
          </p:cNvSpPr>
          <p:nvPr>
            <p:ph type="dt" sz="half" idx="10"/>
          </p:nvPr>
        </p:nvSpPr>
        <p:spPr/>
        <p:txBody>
          <a:bodyPr/>
          <a:lstStyle/>
          <a:p>
            <a:fld id="{0FFBF01F-C697-4D51-9ABE-8F68786A42D5}" type="datetimeFigureOut">
              <a:rPr lang="en-US" smtClean="0"/>
              <a:t>2/9/2019</a:t>
            </a:fld>
            <a:endParaRPr lang="en-US"/>
          </a:p>
        </p:txBody>
      </p:sp>
      <p:sp>
        <p:nvSpPr>
          <p:cNvPr id="4" name="Footer Placeholder 3">
            <a:extLst>
              <a:ext uri="{FF2B5EF4-FFF2-40B4-BE49-F238E27FC236}">
                <a16:creationId xmlns:a16="http://schemas.microsoft.com/office/drawing/2014/main" id="{2D8BFDFA-CED6-4333-91F2-8C590840F1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28055A-A406-4EA4-852C-8C6D33091B11}"/>
              </a:ext>
            </a:extLst>
          </p:cNvPr>
          <p:cNvSpPr>
            <a:spLocks noGrp="1"/>
          </p:cNvSpPr>
          <p:nvPr>
            <p:ph type="sldNum" sz="quarter" idx="12"/>
          </p:nvPr>
        </p:nvSpPr>
        <p:spPr/>
        <p:txBody>
          <a:bodyPr/>
          <a:lstStyle/>
          <a:p>
            <a:fld id="{7181DC70-97A1-4CBC-B4F6-55B3DE7F84D8}" type="slidenum">
              <a:rPr lang="en-US" smtClean="0"/>
              <a:t>‹#›</a:t>
            </a:fld>
            <a:endParaRPr lang="en-US"/>
          </a:p>
        </p:txBody>
      </p:sp>
    </p:spTree>
    <p:extLst>
      <p:ext uri="{BB962C8B-B14F-4D97-AF65-F5344CB8AC3E}">
        <p14:creationId xmlns:p14="http://schemas.microsoft.com/office/powerpoint/2010/main" val="2351156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3E82E2-D017-4936-94B9-A35C6552DF50}"/>
              </a:ext>
            </a:extLst>
          </p:cNvPr>
          <p:cNvSpPr>
            <a:spLocks noGrp="1"/>
          </p:cNvSpPr>
          <p:nvPr>
            <p:ph type="dt" sz="half" idx="10"/>
          </p:nvPr>
        </p:nvSpPr>
        <p:spPr/>
        <p:txBody>
          <a:bodyPr/>
          <a:lstStyle/>
          <a:p>
            <a:fld id="{0FFBF01F-C697-4D51-9ABE-8F68786A42D5}" type="datetimeFigureOut">
              <a:rPr lang="en-US" smtClean="0"/>
              <a:t>2/9/2019</a:t>
            </a:fld>
            <a:endParaRPr lang="en-US"/>
          </a:p>
        </p:txBody>
      </p:sp>
      <p:sp>
        <p:nvSpPr>
          <p:cNvPr id="3" name="Footer Placeholder 2">
            <a:extLst>
              <a:ext uri="{FF2B5EF4-FFF2-40B4-BE49-F238E27FC236}">
                <a16:creationId xmlns:a16="http://schemas.microsoft.com/office/drawing/2014/main" id="{B1CFDD6A-BB82-4A6B-ADE4-9B4CAAB2B8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511405-5A63-446E-A387-0317FD37F473}"/>
              </a:ext>
            </a:extLst>
          </p:cNvPr>
          <p:cNvSpPr>
            <a:spLocks noGrp="1"/>
          </p:cNvSpPr>
          <p:nvPr>
            <p:ph type="sldNum" sz="quarter" idx="12"/>
          </p:nvPr>
        </p:nvSpPr>
        <p:spPr/>
        <p:txBody>
          <a:bodyPr/>
          <a:lstStyle/>
          <a:p>
            <a:fld id="{7181DC70-97A1-4CBC-B4F6-55B3DE7F84D8}" type="slidenum">
              <a:rPr lang="en-US" smtClean="0"/>
              <a:t>‹#›</a:t>
            </a:fld>
            <a:endParaRPr lang="en-US"/>
          </a:p>
        </p:txBody>
      </p:sp>
    </p:spTree>
    <p:extLst>
      <p:ext uri="{BB962C8B-B14F-4D97-AF65-F5344CB8AC3E}">
        <p14:creationId xmlns:p14="http://schemas.microsoft.com/office/powerpoint/2010/main" val="3480726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F95D-53B7-4626-87AA-1990F7FDD8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0BE49F-0E8C-4FE9-8CC2-2C858B1824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4C91DD-D80F-4FA1-BE12-74A726B903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540867-2798-4CBA-B78C-138C713811ED}"/>
              </a:ext>
            </a:extLst>
          </p:cNvPr>
          <p:cNvSpPr>
            <a:spLocks noGrp="1"/>
          </p:cNvSpPr>
          <p:nvPr>
            <p:ph type="dt" sz="half" idx="10"/>
          </p:nvPr>
        </p:nvSpPr>
        <p:spPr/>
        <p:txBody>
          <a:bodyPr/>
          <a:lstStyle/>
          <a:p>
            <a:fld id="{0FFBF01F-C697-4D51-9ABE-8F68786A42D5}" type="datetimeFigureOut">
              <a:rPr lang="en-US" smtClean="0"/>
              <a:t>2/9/2019</a:t>
            </a:fld>
            <a:endParaRPr lang="en-US"/>
          </a:p>
        </p:txBody>
      </p:sp>
      <p:sp>
        <p:nvSpPr>
          <p:cNvPr id="6" name="Footer Placeholder 5">
            <a:extLst>
              <a:ext uri="{FF2B5EF4-FFF2-40B4-BE49-F238E27FC236}">
                <a16:creationId xmlns:a16="http://schemas.microsoft.com/office/drawing/2014/main" id="{8D099392-7103-44E1-9D8C-2F926DA06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5A5383-EBB8-41A8-A379-2A5F4C4A4985}"/>
              </a:ext>
            </a:extLst>
          </p:cNvPr>
          <p:cNvSpPr>
            <a:spLocks noGrp="1"/>
          </p:cNvSpPr>
          <p:nvPr>
            <p:ph type="sldNum" sz="quarter" idx="12"/>
          </p:nvPr>
        </p:nvSpPr>
        <p:spPr/>
        <p:txBody>
          <a:bodyPr/>
          <a:lstStyle/>
          <a:p>
            <a:fld id="{7181DC70-97A1-4CBC-B4F6-55B3DE7F84D8}" type="slidenum">
              <a:rPr lang="en-US" smtClean="0"/>
              <a:t>‹#›</a:t>
            </a:fld>
            <a:endParaRPr lang="en-US"/>
          </a:p>
        </p:txBody>
      </p:sp>
    </p:spTree>
    <p:extLst>
      <p:ext uri="{BB962C8B-B14F-4D97-AF65-F5344CB8AC3E}">
        <p14:creationId xmlns:p14="http://schemas.microsoft.com/office/powerpoint/2010/main" val="496708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814C0-DA77-40A5-BB5F-7A9CA65CB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57E745-680E-40AF-BDC6-91623959CC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27C7B0-196A-43A2-B166-950EA41B9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4D0228-2156-4EED-9B9E-B2EEBDD21675}"/>
              </a:ext>
            </a:extLst>
          </p:cNvPr>
          <p:cNvSpPr>
            <a:spLocks noGrp="1"/>
          </p:cNvSpPr>
          <p:nvPr>
            <p:ph type="dt" sz="half" idx="10"/>
          </p:nvPr>
        </p:nvSpPr>
        <p:spPr/>
        <p:txBody>
          <a:bodyPr/>
          <a:lstStyle/>
          <a:p>
            <a:fld id="{0FFBF01F-C697-4D51-9ABE-8F68786A42D5}" type="datetimeFigureOut">
              <a:rPr lang="en-US" smtClean="0"/>
              <a:t>2/9/2019</a:t>
            </a:fld>
            <a:endParaRPr lang="en-US"/>
          </a:p>
        </p:txBody>
      </p:sp>
      <p:sp>
        <p:nvSpPr>
          <p:cNvPr id="6" name="Footer Placeholder 5">
            <a:extLst>
              <a:ext uri="{FF2B5EF4-FFF2-40B4-BE49-F238E27FC236}">
                <a16:creationId xmlns:a16="http://schemas.microsoft.com/office/drawing/2014/main" id="{9EDA65F5-D614-4F82-AFEC-794603402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E635CA-8F52-418D-B906-FDB8BF69085C}"/>
              </a:ext>
            </a:extLst>
          </p:cNvPr>
          <p:cNvSpPr>
            <a:spLocks noGrp="1"/>
          </p:cNvSpPr>
          <p:nvPr>
            <p:ph type="sldNum" sz="quarter" idx="12"/>
          </p:nvPr>
        </p:nvSpPr>
        <p:spPr/>
        <p:txBody>
          <a:bodyPr/>
          <a:lstStyle/>
          <a:p>
            <a:fld id="{7181DC70-97A1-4CBC-B4F6-55B3DE7F84D8}" type="slidenum">
              <a:rPr lang="en-US" smtClean="0"/>
              <a:t>‹#›</a:t>
            </a:fld>
            <a:endParaRPr lang="en-US"/>
          </a:p>
        </p:txBody>
      </p:sp>
    </p:spTree>
    <p:extLst>
      <p:ext uri="{BB962C8B-B14F-4D97-AF65-F5344CB8AC3E}">
        <p14:creationId xmlns:p14="http://schemas.microsoft.com/office/powerpoint/2010/main" val="1348990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DC09CB-111C-4BDF-91EF-AF21AA1BE1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1370C5-9ECF-43C0-8F60-F21AB7A2C3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0B615-5D98-40ED-AFCC-B56B0CFA25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FBF01F-C697-4D51-9ABE-8F68786A42D5}" type="datetimeFigureOut">
              <a:rPr lang="en-US" smtClean="0"/>
              <a:t>2/9/2019</a:t>
            </a:fld>
            <a:endParaRPr lang="en-US"/>
          </a:p>
        </p:txBody>
      </p:sp>
      <p:sp>
        <p:nvSpPr>
          <p:cNvPr id="5" name="Footer Placeholder 4">
            <a:extLst>
              <a:ext uri="{FF2B5EF4-FFF2-40B4-BE49-F238E27FC236}">
                <a16:creationId xmlns:a16="http://schemas.microsoft.com/office/drawing/2014/main" id="{D0EFD6AC-186A-40F6-94FF-ACEEC421D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2BCBA9-C6D2-4DE2-886E-303E7C4B2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1DC70-97A1-4CBC-B4F6-55B3DE7F84D8}" type="slidenum">
              <a:rPr lang="en-US" smtClean="0"/>
              <a:t>‹#›</a:t>
            </a:fld>
            <a:endParaRPr lang="en-US"/>
          </a:p>
        </p:txBody>
      </p:sp>
    </p:spTree>
    <p:extLst>
      <p:ext uri="{BB962C8B-B14F-4D97-AF65-F5344CB8AC3E}">
        <p14:creationId xmlns:p14="http://schemas.microsoft.com/office/powerpoint/2010/main" val="2810871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7E8BD8-9878-418E-803F-C731799543D8}"/>
              </a:ext>
            </a:extLst>
          </p:cNvPr>
          <p:cNvPicPr>
            <a:picLocks noChangeAspect="1"/>
          </p:cNvPicPr>
          <p:nvPr/>
        </p:nvPicPr>
        <p:blipFill>
          <a:blip r:embed="rId2">
            <a:alphaModFix/>
          </a:blip>
          <a:stretch>
            <a:fillRect/>
          </a:stretch>
        </p:blipFill>
        <p:spPr>
          <a:xfrm>
            <a:off x="4746451" y="0"/>
            <a:ext cx="7445549" cy="4977881"/>
          </a:xfrm>
          <a:prstGeom prst="rect">
            <a:avLst/>
          </a:prstGeom>
          <a:solidFill>
            <a:schemeClr val="bg1">
              <a:lumMod val="85000"/>
            </a:schemeClr>
          </a:solidFill>
          <a:effectLst>
            <a:glow>
              <a:schemeClr val="accent1">
                <a:alpha val="48000"/>
              </a:schemeClr>
            </a:glow>
            <a:outerShdw blurRad="50800" dist="50800" dir="5400000" sx="1000" sy="1000" algn="ctr" rotWithShape="0">
              <a:srgbClr val="000000">
                <a:alpha val="43137"/>
              </a:srgbClr>
            </a:outerShdw>
            <a:reflection endPos="0" dir="5400000" sy="-100000" algn="bl" rotWithShape="0"/>
            <a:softEdge rad="0"/>
          </a:effectLst>
        </p:spPr>
      </p:pic>
      <p:sp>
        <p:nvSpPr>
          <p:cNvPr id="2" name="Title 1">
            <a:extLst>
              <a:ext uri="{FF2B5EF4-FFF2-40B4-BE49-F238E27FC236}">
                <a16:creationId xmlns:a16="http://schemas.microsoft.com/office/drawing/2014/main" id="{599D7AA1-7CE0-4EB1-A5CE-9321CDFF3AAD}"/>
              </a:ext>
            </a:extLst>
          </p:cNvPr>
          <p:cNvSpPr>
            <a:spLocks noGrp="1"/>
          </p:cNvSpPr>
          <p:nvPr>
            <p:ph type="ctrTitle"/>
          </p:nvPr>
        </p:nvSpPr>
        <p:spPr>
          <a:xfrm>
            <a:off x="-1307977" y="1690534"/>
            <a:ext cx="9144000" cy="2387600"/>
          </a:xfrm>
        </p:spPr>
        <p:txBody>
          <a:bodyPr/>
          <a:lstStyle/>
          <a:p>
            <a:r>
              <a:rPr lang="en-US" b="1" dirty="0">
                <a:latin typeface="Aharoni" panose="020B0604020202020204" pitchFamily="2" charset="-79"/>
                <a:cs typeface="Aharoni" panose="020B0604020202020204" pitchFamily="2" charset="-79"/>
              </a:rPr>
              <a:t>BRAIN FOOD</a:t>
            </a:r>
          </a:p>
        </p:txBody>
      </p:sp>
      <p:sp>
        <p:nvSpPr>
          <p:cNvPr id="3" name="Subtitle 2">
            <a:extLst>
              <a:ext uri="{FF2B5EF4-FFF2-40B4-BE49-F238E27FC236}">
                <a16:creationId xmlns:a16="http://schemas.microsoft.com/office/drawing/2014/main" id="{560E1316-0CFA-4269-91D9-5EDF94EAD8E5}"/>
              </a:ext>
            </a:extLst>
          </p:cNvPr>
          <p:cNvSpPr>
            <a:spLocks noGrp="1"/>
          </p:cNvSpPr>
          <p:nvPr>
            <p:ph type="subTitle" idx="1"/>
          </p:nvPr>
        </p:nvSpPr>
        <p:spPr>
          <a:xfrm>
            <a:off x="51786" y="4339585"/>
            <a:ext cx="6424474" cy="1655762"/>
          </a:xfrm>
        </p:spPr>
        <p:txBody>
          <a:bodyPr/>
          <a:lstStyle/>
          <a:p>
            <a:r>
              <a:rPr lang="en-US" dirty="0"/>
              <a:t>A recipe recommender system</a:t>
            </a:r>
          </a:p>
          <a:p>
            <a:endParaRPr lang="en-US" dirty="0"/>
          </a:p>
          <a:p>
            <a:r>
              <a:rPr lang="en-US" dirty="0"/>
              <a:t>By Corey Miller</a:t>
            </a:r>
          </a:p>
        </p:txBody>
      </p:sp>
    </p:spTree>
    <p:extLst>
      <p:ext uri="{BB962C8B-B14F-4D97-AF65-F5344CB8AC3E}">
        <p14:creationId xmlns:p14="http://schemas.microsoft.com/office/powerpoint/2010/main" val="148161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D90D01-1CD3-45F0-BBD9-4173EED1DAE9}"/>
              </a:ext>
            </a:extLst>
          </p:cNvPr>
          <p:cNvSpPr>
            <a:spLocks noGrp="1"/>
          </p:cNvSpPr>
          <p:nvPr>
            <p:ph type="title"/>
          </p:nvPr>
        </p:nvSpPr>
        <p:spPr>
          <a:xfrm>
            <a:off x="5021821" y="3812954"/>
            <a:ext cx="6465287" cy="1516014"/>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Questions and Examples</a:t>
            </a:r>
          </a:p>
        </p:txBody>
      </p:sp>
      <p:pic>
        <p:nvPicPr>
          <p:cNvPr id="9" name="Picture 8" descr="A close up of a pizza&#10;&#10;Description automatically generated">
            <a:extLst>
              <a:ext uri="{FF2B5EF4-FFF2-40B4-BE49-F238E27FC236}">
                <a16:creationId xmlns:a16="http://schemas.microsoft.com/office/drawing/2014/main" id="{20D76EC2-66E1-477C-8EB1-85EEFF0BA78F}"/>
              </a:ext>
            </a:extLst>
          </p:cNvPr>
          <p:cNvPicPr>
            <a:picLocks noChangeAspect="1"/>
          </p:cNvPicPr>
          <p:nvPr/>
        </p:nvPicPr>
        <p:blipFill rotWithShape="1">
          <a:blip r:embed="rId2">
            <a:extLst>
              <a:ext uri="{28A0092B-C50C-407E-A947-70E740481C1C}">
                <a14:useLocalDpi xmlns:a14="http://schemas.microsoft.com/office/drawing/2010/main" val="0"/>
              </a:ext>
            </a:extLst>
          </a:blip>
          <a:srcRect l="8444" r="-4" b="-4"/>
          <a:stretch/>
        </p:blipFill>
        <p:spPr>
          <a:xfrm>
            <a:off x="317635" y="321733"/>
            <a:ext cx="4151681" cy="3026834"/>
          </a:xfrm>
          <a:prstGeom prst="rect">
            <a:avLst/>
          </a:prstGeom>
        </p:spPr>
      </p:pic>
      <p:pic>
        <p:nvPicPr>
          <p:cNvPr id="7" name="Picture 6" descr="A picture containing food, rice, indoor, vegetable&#10;&#10;Description automatically generated">
            <a:extLst>
              <a:ext uri="{FF2B5EF4-FFF2-40B4-BE49-F238E27FC236}">
                <a16:creationId xmlns:a16="http://schemas.microsoft.com/office/drawing/2014/main" id="{2FFA8E01-B756-41E6-B7C0-69B042EB498B}"/>
              </a:ext>
            </a:extLst>
          </p:cNvPr>
          <p:cNvPicPr>
            <a:picLocks noChangeAspect="1"/>
          </p:cNvPicPr>
          <p:nvPr/>
        </p:nvPicPr>
        <p:blipFill rotWithShape="1">
          <a:blip r:embed="rId3">
            <a:extLst>
              <a:ext uri="{28A0092B-C50C-407E-A947-70E740481C1C}">
                <a14:useLocalDpi xmlns:a14="http://schemas.microsoft.com/office/drawing/2010/main" val="0"/>
              </a:ext>
            </a:extLst>
          </a:blip>
          <a:srcRect t="7006" r="1" b="8649"/>
          <a:stretch/>
        </p:blipFill>
        <p:spPr>
          <a:xfrm>
            <a:off x="4638955" y="321733"/>
            <a:ext cx="3539976" cy="2985818"/>
          </a:xfrm>
          <a:prstGeom prst="rect">
            <a:avLst/>
          </a:prstGeom>
        </p:spPr>
      </p:pic>
      <p:pic>
        <p:nvPicPr>
          <p:cNvPr id="11" name="Picture 10" descr="A piece of bread on a wooden table&#10;&#10;Description automatically generated">
            <a:extLst>
              <a:ext uri="{FF2B5EF4-FFF2-40B4-BE49-F238E27FC236}">
                <a16:creationId xmlns:a16="http://schemas.microsoft.com/office/drawing/2014/main" id="{A38A02C8-A1EB-488B-B769-0DAAE272B9BB}"/>
              </a:ext>
            </a:extLst>
          </p:cNvPr>
          <p:cNvPicPr>
            <a:picLocks noChangeAspect="1"/>
          </p:cNvPicPr>
          <p:nvPr/>
        </p:nvPicPr>
        <p:blipFill rotWithShape="1">
          <a:blip r:embed="rId4">
            <a:extLst>
              <a:ext uri="{28A0092B-C50C-407E-A947-70E740481C1C}">
                <a14:useLocalDpi xmlns:a14="http://schemas.microsoft.com/office/drawing/2010/main" val="0"/>
              </a:ext>
            </a:extLst>
          </a:blip>
          <a:srcRect l="20959" r="1" b="1"/>
          <a:stretch/>
        </p:blipFill>
        <p:spPr>
          <a:xfrm>
            <a:off x="8348570" y="321734"/>
            <a:ext cx="3535590" cy="2985818"/>
          </a:xfrm>
          <a:prstGeom prst="rect">
            <a:avLst/>
          </a:prstGeom>
        </p:spPr>
      </p:pic>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E6B72FF2-ECDE-4D80-A4AF-ABEB2689D2B5}"/>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1722" r="-3" b="-3"/>
          <a:stretch/>
        </p:blipFill>
        <p:spPr>
          <a:xfrm>
            <a:off x="317635" y="3509433"/>
            <a:ext cx="4160452" cy="3026833"/>
          </a:xfrm>
          <a:prstGeom prst="rect">
            <a:avLst/>
          </a:prstGeom>
        </p:spPr>
      </p:pic>
    </p:spTree>
    <p:extLst>
      <p:ext uri="{BB962C8B-B14F-4D97-AF65-F5344CB8AC3E}">
        <p14:creationId xmlns:p14="http://schemas.microsoft.com/office/powerpoint/2010/main" val="4133902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073F-2EB8-4C6F-8978-34FA959C65CA}"/>
              </a:ext>
            </a:extLst>
          </p:cNvPr>
          <p:cNvSpPr>
            <a:spLocks noGrp="1"/>
          </p:cNvSpPr>
          <p:nvPr>
            <p:ph type="title"/>
          </p:nvPr>
        </p:nvSpPr>
        <p:spPr>
          <a:xfrm>
            <a:off x="1570238" y="537778"/>
            <a:ext cx="10515600" cy="1325563"/>
          </a:xfrm>
        </p:spPr>
        <p:txBody>
          <a:bodyPr/>
          <a:lstStyle/>
          <a:p>
            <a:r>
              <a:rPr lang="en-US" b="1" dirty="0"/>
              <a:t>The DATA</a:t>
            </a:r>
          </a:p>
        </p:txBody>
      </p:sp>
      <p:sp>
        <p:nvSpPr>
          <p:cNvPr id="3" name="Content Placeholder 2">
            <a:extLst>
              <a:ext uri="{FF2B5EF4-FFF2-40B4-BE49-F238E27FC236}">
                <a16:creationId xmlns:a16="http://schemas.microsoft.com/office/drawing/2014/main" id="{A6BDCC4C-9BFD-4C51-AFE5-5AF5D195B2F5}"/>
              </a:ext>
            </a:extLst>
          </p:cNvPr>
          <p:cNvSpPr>
            <a:spLocks noGrp="1"/>
          </p:cNvSpPr>
          <p:nvPr>
            <p:ph idx="1"/>
          </p:nvPr>
        </p:nvSpPr>
        <p:spPr>
          <a:xfrm>
            <a:off x="1676400" y="1863341"/>
            <a:ext cx="10515600" cy="4351338"/>
          </a:xfrm>
        </p:spPr>
        <p:txBody>
          <a:bodyPr/>
          <a:lstStyle/>
          <a:p>
            <a:endParaRPr lang="en-US" dirty="0"/>
          </a:p>
          <a:p>
            <a:r>
              <a:rPr lang="en-US" b="1" dirty="0"/>
              <a:t>The goal is to minimize time and hassle at meal times by suggesting recipes based on ingredients.</a:t>
            </a:r>
          </a:p>
          <a:p>
            <a:r>
              <a:rPr lang="en-US" b="1" dirty="0"/>
              <a:t>A string of ingredients is input into the system and a list of 10 recipes generated from both similar and matching ingredients will be returned.</a:t>
            </a:r>
          </a:p>
          <a:p>
            <a:r>
              <a:rPr lang="en-US" b="1" dirty="0"/>
              <a:t>The recipe are returned in order of how well they matched the input ingredients.</a:t>
            </a:r>
          </a:p>
          <a:p>
            <a:pPr marL="0" indent="0">
              <a:buNone/>
            </a:pPr>
            <a:endParaRPr lang="en-US" dirty="0"/>
          </a:p>
        </p:txBody>
      </p:sp>
    </p:spTree>
    <p:extLst>
      <p:ext uri="{BB962C8B-B14F-4D97-AF65-F5344CB8AC3E}">
        <p14:creationId xmlns:p14="http://schemas.microsoft.com/office/powerpoint/2010/main" val="546133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EA28-4A66-4E57-A35D-0641A3B19C13}"/>
              </a:ext>
            </a:extLst>
          </p:cNvPr>
          <p:cNvSpPr>
            <a:spLocks noGrp="1"/>
          </p:cNvSpPr>
          <p:nvPr>
            <p:ph type="title"/>
          </p:nvPr>
        </p:nvSpPr>
        <p:spPr>
          <a:xfrm>
            <a:off x="1427178" y="681037"/>
            <a:ext cx="10515600" cy="1325563"/>
          </a:xfrm>
        </p:spPr>
        <p:txBody>
          <a:bodyPr/>
          <a:lstStyle/>
          <a:p>
            <a:r>
              <a:rPr lang="en-US" b="1" dirty="0"/>
              <a:t>The DATA</a:t>
            </a:r>
          </a:p>
        </p:txBody>
      </p:sp>
      <p:sp>
        <p:nvSpPr>
          <p:cNvPr id="3" name="Content Placeholder 2">
            <a:extLst>
              <a:ext uri="{FF2B5EF4-FFF2-40B4-BE49-F238E27FC236}">
                <a16:creationId xmlns:a16="http://schemas.microsoft.com/office/drawing/2014/main" id="{A2EC322E-053C-42EE-99B9-CAE68AA736CC}"/>
              </a:ext>
            </a:extLst>
          </p:cNvPr>
          <p:cNvSpPr>
            <a:spLocks noGrp="1"/>
          </p:cNvSpPr>
          <p:nvPr>
            <p:ph idx="1"/>
          </p:nvPr>
        </p:nvSpPr>
        <p:spPr>
          <a:xfrm>
            <a:off x="1676400" y="2006600"/>
            <a:ext cx="10515600" cy="4351338"/>
          </a:xfrm>
        </p:spPr>
        <p:txBody>
          <a:bodyPr/>
          <a:lstStyle/>
          <a:p>
            <a:endParaRPr lang="en-US" dirty="0"/>
          </a:p>
          <a:p>
            <a:r>
              <a:rPr lang="en-US" b="1" dirty="0"/>
              <a:t>The system was built from an aggregation of multiple recipe databases :</a:t>
            </a:r>
          </a:p>
          <a:p>
            <a:pPr lvl="1"/>
            <a:r>
              <a:rPr lang="en-US" b="1" dirty="0"/>
              <a:t>Allrecipes.com</a:t>
            </a:r>
          </a:p>
          <a:p>
            <a:pPr lvl="1"/>
            <a:r>
              <a:rPr lang="en-US" b="1" dirty="0"/>
              <a:t>bbc.com/food/recipes</a:t>
            </a:r>
          </a:p>
          <a:p>
            <a:pPr lvl="1"/>
            <a:r>
              <a:rPr lang="en-US" b="1" dirty="0"/>
              <a:t>Epicurious.com</a:t>
            </a:r>
          </a:p>
          <a:p>
            <a:pPr lvl="1"/>
            <a:r>
              <a:rPr lang="en-US" b="1" dirty="0"/>
              <a:t>Cookstr.com</a:t>
            </a:r>
          </a:p>
          <a:p>
            <a:r>
              <a:rPr lang="en-US" b="1" dirty="0"/>
              <a:t>The final dataset used to build the system contained over 144K recipes!</a:t>
            </a:r>
          </a:p>
          <a:p>
            <a:pPr marL="0" indent="0">
              <a:buNone/>
            </a:pPr>
            <a:endParaRPr lang="en-US" dirty="0"/>
          </a:p>
        </p:txBody>
      </p:sp>
    </p:spTree>
    <p:extLst>
      <p:ext uri="{BB962C8B-B14F-4D97-AF65-F5344CB8AC3E}">
        <p14:creationId xmlns:p14="http://schemas.microsoft.com/office/powerpoint/2010/main" val="195540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80DA-88E3-48B7-8D23-5B487E0E5E50}"/>
              </a:ext>
            </a:extLst>
          </p:cNvPr>
          <p:cNvSpPr>
            <a:spLocks noGrp="1"/>
          </p:cNvSpPr>
          <p:nvPr>
            <p:ph type="title"/>
          </p:nvPr>
        </p:nvSpPr>
        <p:spPr/>
        <p:txBody>
          <a:bodyPr/>
          <a:lstStyle/>
          <a:p>
            <a:r>
              <a:rPr lang="en-US" b="1" dirty="0"/>
              <a:t>The BRAIN</a:t>
            </a:r>
          </a:p>
        </p:txBody>
      </p:sp>
      <p:sp>
        <p:nvSpPr>
          <p:cNvPr id="3" name="Content Placeholder 2">
            <a:extLst>
              <a:ext uri="{FF2B5EF4-FFF2-40B4-BE49-F238E27FC236}">
                <a16:creationId xmlns:a16="http://schemas.microsoft.com/office/drawing/2014/main" id="{2FF4DA4D-5D2C-4F57-9B9A-06A5ED403644}"/>
              </a:ext>
            </a:extLst>
          </p:cNvPr>
          <p:cNvSpPr>
            <a:spLocks noGrp="1"/>
          </p:cNvSpPr>
          <p:nvPr>
            <p:ph idx="1"/>
          </p:nvPr>
        </p:nvSpPr>
        <p:spPr>
          <a:xfrm>
            <a:off x="942975" y="1587500"/>
            <a:ext cx="10515600" cy="4351338"/>
          </a:xfrm>
        </p:spPr>
        <p:txBody>
          <a:bodyPr>
            <a:normAutofit lnSpcReduction="10000"/>
          </a:bodyPr>
          <a:lstStyle/>
          <a:p>
            <a:r>
              <a:rPr lang="en-US" b="1" dirty="0"/>
              <a:t>The true power behind the system is driven by a term frequency – inverse document frequency (TFIDF) matrix and supplemented with a word2vec model, both created from the recipe corpus.</a:t>
            </a:r>
          </a:p>
          <a:p>
            <a:r>
              <a:rPr lang="en-US" b="1" dirty="0"/>
              <a:t>The recipes were cleaned to prepare for the TFIDF matrix and word2vec model</a:t>
            </a:r>
          </a:p>
          <a:p>
            <a:pPr lvl="1"/>
            <a:r>
              <a:rPr lang="en-US" b="1" dirty="0"/>
              <a:t>Removed stop words</a:t>
            </a:r>
          </a:p>
          <a:p>
            <a:pPr lvl="1"/>
            <a:r>
              <a:rPr lang="en-US" b="1" dirty="0"/>
              <a:t>Removed punctuation and numbers</a:t>
            </a:r>
          </a:p>
          <a:p>
            <a:pPr lvl="1"/>
            <a:r>
              <a:rPr lang="en-US" b="1" dirty="0"/>
              <a:t>Removed most common non food words</a:t>
            </a:r>
          </a:p>
          <a:p>
            <a:pPr lvl="1"/>
            <a:r>
              <a:rPr lang="en-US" b="1" dirty="0"/>
              <a:t>Lemmatized</a:t>
            </a:r>
          </a:p>
          <a:p>
            <a:r>
              <a:rPr lang="en-US" b="1" dirty="0"/>
              <a:t>The TFIDF matrix was built and a word2vec model was trained on the corpus</a:t>
            </a:r>
          </a:p>
          <a:p>
            <a:pPr marL="0" indent="0">
              <a:buNone/>
            </a:pPr>
            <a:endParaRPr lang="en-US" b="1" dirty="0"/>
          </a:p>
        </p:txBody>
      </p:sp>
    </p:spTree>
    <p:extLst>
      <p:ext uri="{BB962C8B-B14F-4D97-AF65-F5344CB8AC3E}">
        <p14:creationId xmlns:p14="http://schemas.microsoft.com/office/powerpoint/2010/main" val="424090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C6AC-588B-4270-B212-2F7A0AA47375}"/>
              </a:ext>
            </a:extLst>
          </p:cNvPr>
          <p:cNvSpPr>
            <a:spLocks noGrp="1"/>
          </p:cNvSpPr>
          <p:nvPr>
            <p:ph type="title"/>
          </p:nvPr>
        </p:nvSpPr>
        <p:spPr/>
        <p:txBody>
          <a:bodyPr/>
          <a:lstStyle/>
          <a:p>
            <a:r>
              <a:rPr lang="en-US" b="1" dirty="0"/>
              <a:t>The BRAIN</a:t>
            </a:r>
          </a:p>
        </p:txBody>
      </p:sp>
      <p:sp>
        <p:nvSpPr>
          <p:cNvPr id="3" name="Content Placeholder 2">
            <a:extLst>
              <a:ext uri="{FF2B5EF4-FFF2-40B4-BE49-F238E27FC236}">
                <a16:creationId xmlns:a16="http://schemas.microsoft.com/office/drawing/2014/main" id="{A4B58068-83A6-44D4-8BC0-1EF37328FC94}"/>
              </a:ext>
            </a:extLst>
          </p:cNvPr>
          <p:cNvSpPr>
            <a:spLocks noGrp="1"/>
          </p:cNvSpPr>
          <p:nvPr>
            <p:ph idx="1"/>
          </p:nvPr>
        </p:nvSpPr>
        <p:spPr/>
        <p:txBody>
          <a:bodyPr/>
          <a:lstStyle/>
          <a:p>
            <a:r>
              <a:rPr lang="en-US" b="1" dirty="0"/>
              <a:t>Ten keywords for each recipe were selected based on the highest TFIDF scores</a:t>
            </a:r>
          </a:p>
          <a:p>
            <a:pPr lvl="1"/>
            <a:r>
              <a:rPr lang="en-US" b="1" dirty="0"/>
              <a:t>Missing titles for recipes were filled with the top 3 keywords for that recipe</a:t>
            </a:r>
          </a:p>
          <a:p>
            <a:pPr lvl="1"/>
            <a:r>
              <a:rPr lang="en-US" b="1" dirty="0"/>
              <a:t>The rank order (score) for recipes returned is based on how well the input string matches the 10 keywords in each recipe</a:t>
            </a:r>
          </a:p>
          <a:p>
            <a:r>
              <a:rPr lang="en-US" b="1" dirty="0"/>
              <a:t>Most similar words to the input string are generated with the word2vec model</a:t>
            </a:r>
          </a:p>
          <a:p>
            <a:pPr lvl="1"/>
            <a:r>
              <a:rPr lang="en-US" b="1" dirty="0"/>
              <a:t>The word2vec model returns the most similar word from the word2vec vocabulary (when applicable) to each word input into the system</a:t>
            </a:r>
          </a:p>
          <a:p>
            <a:pPr lvl="1"/>
            <a:r>
              <a:rPr lang="en-US" b="1" dirty="0"/>
              <a:t>The most similar words are added to the input string to be fed into the system with the original string – increasing diversity of results returned</a:t>
            </a:r>
          </a:p>
          <a:p>
            <a:endParaRPr lang="en-US" b="1" dirty="0"/>
          </a:p>
        </p:txBody>
      </p:sp>
    </p:spTree>
    <p:extLst>
      <p:ext uri="{BB962C8B-B14F-4D97-AF65-F5344CB8AC3E}">
        <p14:creationId xmlns:p14="http://schemas.microsoft.com/office/powerpoint/2010/main" val="1730358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3F500-1891-4456-843F-4C86B37291E0}"/>
              </a:ext>
            </a:extLst>
          </p:cNvPr>
          <p:cNvSpPr>
            <a:spLocks noGrp="1"/>
          </p:cNvSpPr>
          <p:nvPr>
            <p:ph type="title"/>
          </p:nvPr>
        </p:nvSpPr>
        <p:spPr/>
        <p:txBody>
          <a:bodyPr/>
          <a:lstStyle/>
          <a:p>
            <a:r>
              <a:rPr lang="en-US" b="1" dirty="0"/>
              <a:t>The BRAIN</a:t>
            </a:r>
          </a:p>
        </p:txBody>
      </p:sp>
      <p:sp>
        <p:nvSpPr>
          <p:cNvPr id="3" name="Content Placeholder 2">
            <a:extLst>
              <a:ext uri="{FF2B5EF4-FFF2-40B4-BE49-F238E27FC236}">
                <a16:creationId xmlns:a16="http://schemas.microsoft.com/office/drawing/2014/main" id="{71CFFB49-CED6-4ABD-910C-54111BB8EE6B}"/>
              </a:ext>
            </a:extLst>
          </p:cNvPr>
          <p:cNvSpPr>
            <a:spLocks noGrp="1"/>
          </p:cNvSpPr>
          <p:nvPr>
            <p:ph idx="1"/>
          </p:nvPr>
        </p:nvSpPr>
        <p:spPr/>
        <p:txBody>
          <a:bodyPr>
            <a:normAutofit lnSpcReduction="10000"/>
          </a:bodyPr>
          <a:lstStyle/>
          <a:p>
            <a:r>
              <a:rPr lang="en-US" b="1" dirty="0"/>
              <a:t>Once a string is input into the system, matched with its most similar words, the new string of input and similar words is vectorized</a:t>
            </a:r>
          </a:p>
          <a:p>
            <a:pPr lvl="1"/>
            <a:r>
              <a:rPr lang="en-US" b="1" dirty="0"/>
              <a:t>The length of the input vector is the same length of the number of words in the TFIDF matrix</a:t>
            </a:r>
          </a:p>
          <a:p>
            <a:pPr lvl="1"/>
            <a:r>
              <a:rPr lang="en-US" b="1" dirty="0"/>
              <a:t>One hot encoding for each word that matches from the input to the TFIDF vocabulary</a:t>
            </a:r>
          </a:p>
          <a:p>
            <a:pPr lvl="1"/>
            <a:r>
              <a:rPr lang="en-US" b="1" dirty="0"/>
              <a:t>The TFIDF matrix is multiplied by the input vector and the top 10 highest scores are the results</a:t>
            </a:r>
          </a:p>
          <a:p>
            <a:r>
              <a:rPr lang="en-US" b="1" dirty="0"/>
              <a:t>The results are ranked by how well the original input matches the top ten keywords</a:t>
            </a:r>
          </a:p>
          <a:p>
            <a:pPr lvl="1"/>
            <a:r>
              <a:rPr lang="en-US" b="1" dirty="0"/>
              <a:t>A perfect score (1.00) represents a recipe who’s keywords contain </a:t>
            </a:r>
            <a:r>
              <a:rPr lang="en-US" b="1" i="1" dirty="0"/>
              <a:t>ALL</a:t>
            </a:r>
            <a:r>
              <a:rPr lang="en-US" b="1" dirty="0"/>
              <a:t> of the original input words</a:t>
            </a:r>
          </a:p>
        </p:txBody>
      </p:sp>
    </p:spTree>
    <p:extLst>
      <p:ext uri="{BB962C8B-B14F-4D97-AF65-F5344CB8AC3E}">
        <p14:creationId xmlns:p14="http://schemas.microsoft.com/office/powerpoint/2010/main" val="3742182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C85D9-F0F1-4CA6-B52E-FEAC5F8A095A}"/>
              </a:ext>
            </a:extLst>
          </p:cNvPr>
          <p:cNvSpPr>
            <a:spLocks noGrp="1"/>
          </p:cNvSpPr>
          <p:nvPr>
            <p:ph type="title"/>
          </p:nvPr>
        </p:nvSpPr>
        <p:spPr/>
        <p:txBody>
          <a:bodyPr/>
          <a:lstStyle/>
          <a:p>
            <a:r>
              <a:rPr lang="en-US" b="1" dirty="0">
                <a:solidFill>
                  <a:srgbClr val="FFFF00"/>
                </a:solidFill>
              </a:rPr>
              <a:t>The RESULTS</a:t>
            </a:r>
          </a:p>
        </p:txBody>
      </p:sp>
      <p:sp>
        <p:nvSpPr>
          <p:cNvPr id="3" name="Content Placeholder 2">
            <a:extLst>
              <a:ext uri="{FF2B5EF4-FFF2-40B4-BE49-F238E27FC236}">
                <a16:creationId xmlns:a16="http://schemas.microsoft.com/office/drawing/2014/main" id="{5B0047AE-F310-461E-B07C-962CD95F1480}"/>
              </a:ext>
            </a:extLst>
          </p:cNvPr>
          <p:cNvSpPr>
            <a:spLocks noGrp="1"/>
          </p:cNvSpPr>
          <p:nvPr>
            <p:ph idx="1"/>
          </p:nvPr>
        </p:nvSpPr>
        <p:spPr>
          <a:xfrm>
            <a:off x="371475" y="1428751"/>
            <a:ext cx="8153400" cy="5064124"/>
          </a:xfrm>
        </p:spPr>
        <p:txBody>
          <a:bodyPr>
            <a:normAutofit fontScale="85000" lnSpcReduction="20000"/>
          </a:bodyPr>
          <a:lstStyle/>
          <a:p>
            <a:r>
              <a:rPr lang="en-US" b="1" dirty="0">
                <a:solidFill>
                  <a:schemeClr val="tx2">
                    <a:lumMod val="20000"/>
                    <a:lumOff val="80000"/>
                  </a:schemeClr>
                </a:solidFill>
              </a:rPr>
              <a:t>The final system was tested with 3 different custom built tests</a:t>
            </a:r>
          </a:p>
          <a:p>
            <a:pPr lvl="1"/>
            <a:r>
              <a:rPr lang="en-US" b="1" dirty="0">
                <a:solidFill>
                  <a:schemeClr val="tx2">
                    <a:lumMod val="20000"/>
                    <a:lumOff val="80000"/>
                  </a:schemeClr>
                </a:solidFill>
              </a:rPr>
              <a:t>Test 1 = first 10 ingredients from </a:t>
            </a:r>
            <a:r>
              <a:rPr lang="en-US" b="1" i="1" dirty="0">
                <a:solidFill>
                  <a:schemeClr val="tx2">
                    <a:lumMod val="20000"/>
                    <a:lumOff val="80000"/>
                  </a:schemeClr>
                </a:solidFill>
              </a:rPr>
              <a:t>n</a:t>
            </a:r>
            <a:r>
              <a:rPr lang="en-US" b="1" dirty="0">
                <a:solidFill>
                  <a:schemeClr val="tx2">
                    <a:lumMod val="20000"/>
                    <a:lumOff val="80000"/>
                  </a:schemeClr>
                </a:solidFill>
              </a:rPr>
              <a:t> randomly sampled recipes</a:t>
            </a:r>
          </a:p>
          <a:p>
            <a:pPr lvl="1"/>
            <a:r>
              <a:rPr lang="en-US" b="1" dirty="0">
                <a:solidFill>
                  <a:schemeClr val="tx2">
                    <a:lumMod val="20000"/>
                    <a:lumOff val="80000"/>
                  </a:schemeClr>
                </a:solidFill>
              </a:rPr>
              <a:t>Test 2 = first 10 elements from cleaned text from </a:t>
            </a:r>
            <a:r>
              <a:rPr lang="en-US" b="1" i="1" dirty="0">
                <a:solidFill>
                  <a:schemeClr val="tx2">
                    <a:lumMod val="20000"/>
                    <a:lumOff val="80000"/>
                  </a:schemeClr>
                </a:solidFill>
              </a:rPr>
              <a:t>n</a:t>
            </a:r>
            <a:r>
              <a:rPr lang="en-US" b="1" dirty="0">
                <a:solidFill>
                  <a:schemeClr val="tx2">
                    <a:lumMod val="20000"/>
                    <a:lumOff val="80000"/>
                  </a:schemeClr>
                </a:solidFill>
              </a:rPr>
              <a:t> randomly sampled recipes</a:t>
            </a:r>
          </a:p>
          <a:p>
            <a:pPr lvl="1"/>
            <a:r>
              <a:rPr lang="en-US" b="1" dirty="0">
                <a:solidFill>
                  <a:schemeClr val="tx2">
                    <a:lumMod val="20000"/>
                    <a:lumOff val="80000"/>
                  </a:schemeClr>
                </a:solidFill>
              </a:rPr>
              <a:t>Test 3 = top 10 keywords from </a:t>
            </a:r>
            <a:r>
              <a:rPr lang="en-US" b="1" i="1" dirty="0">
                <a:solidFill>
                  <a:schemeClr val="tx2">
                    <a:lumMod val="20000"/>
                    <a:lumOff val="80000"/>
                  </a:schemeClr>
                </a:solidFill>
              </a:rPr>
              <a:t>n</a:t>
            </a:r>
            <a:r>
              <a:rPr lang="en-US" b="1" dirty="0">
                <a:solidFill>
                  <a:schemeClr val="tx2">
                    <a:lumMod val="20000"/>
                    <a:lumOff val="80000"/>
                  </a:schemeClr>
                </a:solidFill>
              </a:rPr>
              <a:t> randomly sampled recipes</a:t>
            </a:r>
          </a:p>
          <a:p>
            <a:r>
              <a:rPr lang="en-US" b="1" dirty="0">
                <a:solidFill>
                  <a:schemeClr val="tx2">
                    <a:lumMod val="20000"/>
                    <a:lumOff val="80000"/>
                  </a:schemeClr>
                </a:solidFill>
              </a:rPr>
              <a:t>The test was to use 1000 randomly sampled recipes with the inputs from each of the tests and measure the accuracy as how many times the inputs from a recipe returned itself</a:t>
            </a:r>
          </a:p>
          <a:p>
            <a:r>
              <a:rPr lang="en-US" b="1" dirty="0">
                <a:solidFill>
                  <a:schemeClr val="tx2">
                    <a:lumMod val="20000"/>
                    <a:lumOff val="80000"/>
                  </a:schemeClr>
                </a:solidFill>
              </a:rPr>
              <a:t>The accuracy results increased with each test</a:t>
            </a:r>
          </a:p>
          <a:p>
            <a:pPr lvl="1"/>
            <a:r>
              <a:rPr lang="en-US" b="1" dirty="0">
                <a:solidFill>
                  <a:schemeClr val="tx2">
                    <a:lumMod val="20000"/>
                    <a:lumOff val="80000"/>
                  </a:schemeClr>
                </a:solidFill>
              </a:rPr>
              <a:t>Test 1 = 53.2%</a:t>
            </a:r>
          </a:p>
          <a:p>
            <a:pPr lvl="1"/>
            <a:r>
              <a:rPr lang="en-US" b="1" dirty="0">
                <a:solidFill>
                  <a:schemeClr val="tx2">
                    <a:lumMod val="20000"/>
                    <a:lumOff val="80000"/>
                  </a:schemeClr>
                </a:solidFill>
              </a:rPr>
              <a:t>Test 2 = 53.1%</a:t>
            </a:r>
          </a:p>
          <a:p>
            <a:pPr lvl="1"/>
            <a:r>
              <a:rPr lang="en-US" b="1" dirty="0">
                <a:solidFill>
                  <a:schemeClr val="tx2">
                    <a:lumMod val="20000"/>
                    <a:lumOff val="80000"/>
                  </a:schemeClr>
                </a:solidFill>
              </a:rPr>
              <a:t>Test 3 = 100%</a:t>
            </a:r>
          </a:p>
          <a:p>
            <a:r>
              <a:rPr lang="en-US" b="1" dirty="0">
                <a:solidFill>
                  <a:schemeClr val="tx2">
                    <a:lumMod val="20000"/>
                    <a:lumOff val="80000"/>
                  </a:schemeClr>
                </a:solidFill>
              </a:rPr>
              <a:t>Test 3 performing with 100% accuracy makes sense because the recipes are generated based on how well the inputs match the TFIDF vocabulary and the top ten keywords are selected as the highest scoring TFIDF words for each recipe</a:t>
            </a:r>
          </a:p>
        </p:txBody>
      </p:sp>
    </p:spTree>
    <p:extLst>
      <p:ext uri="{BB962C8B-B14F-4D97-AF65-F5344CB8AC3E}">
        <p14:creationId xmlns:p14="http://schemas.microsoft.com/office/powerpoint/2010/main" val="327312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4596A-A1C9-47C1-B097-9A96FA264BD4}"/>
              </a:ext>
            </a:extLst>
          </p:cNvPr>
          <p:cNvSpPr>
            <a:spLocks noGrp="1"/>
          </p:cNvSpPr>
          <p:nvPr>
            <p:ph type="title"/>
          </p:nvPr>
        </p:nvSpPr>
        <p:spPr/>
        <p:txBody>
          <a:bodyPr/>
          <a:lstStyle/>
          <a:p>
            <a:r>
              <a:rPr lang="en-US" b="1" dirty="0"/>
              <a:t>Additional thoughts</a:t>
            </a:r>
          </a:p>
        </p:txBody>
      </p:sp>
      <p:sp>
        <p:nvSpPr>
          <p:cNvPr id="3" name="Content Placeholder 2">
            <a:extLst>
              <a:ext uri="{FF2B5EF4-FFF2-40B4-BE49-F238E27FC236}">
                <a16:creationId xmlns:a16="http://schemas.microsoft.com/office/drawing/2014/main" id="{9BE7A80E-6031-4021-A062-5352B0ED9A75}"/>
              </a:ext>
            </a:extLst>
          </p:cNvPr>
          <p:cNvSpPr>
            <a:spLocks noGrp="1"/>
          </p:cNvSpPr>
          <p:nvPr>
            <p:ph idx="1"/>
          </p:nvPr>
        </p:nvSpPr>
        <p:spPr/>
        <p:txBody>
          <a:bodyPr/>
          <a:lstStyle/>
          <a:p>
            <a:r>
              <a:rPr lang="en-US" b="1" dirty="0"/>
              <a:t>Ratings were available for about 100K recipes</a:t>
            </a:r>
          </a:p>
          <a:p>
            <a:r>
              <a:rPr lang="en-US" b="1" dirty="0"/>
              <a:t>Attempted to use known recipes to build model to impute missing ratings</a:t>
            </a:r>
          </a:p>
          <a:p>
            <a:r>
              <a:rPr lang="en-US" b="1" dirty="0"/>
              <a:t>Ratings were to be used for secondary filtering, like the metric that was created</a:t>
            </a:r>
          </a:p>
          <a:p>
            <a:r>
              <a:rPr lang="en-US" b="1" dirty="0"/>
              <a:t>None of the models performed well enough to bring value to the system </a:t>
            </a:r>
          </a:p>
        </p:txBody>
      </p:sp>
    </p:spTree>
    <p:extLst>
      <p:ext uri="{BB962C8B-B14F-4D97-AF65-F5344CB8AC3E}">
        <p14:creationId xmlns:p14="http://schemas.microsoft.com/office/powerpoint/2010/main" val="25591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49AD-C4D2-4E17-958C-8F6AB79D4120}"/>
              </a:ext>
            </a:extLst>
          </p:cNvPr>
          <p:cNvSpPr>
            <a:spLocks noGrp="1"/>
          </p:cNvSpPr>
          <p:nvPr>
            <p:ph type="title"/>
          </p:nvPr>
        </p:nvSpPr>
        <p:spPr/>
        <p:txBody>
          <a:bodyPr/>
          <a:lstStyle/>
          <a:p>
            <a:r>
              <a:rPr lang="en-US" b="1" dirty="0"/>
              <a:t>Additional Thoughts</a:t>
            </a:r>
          </a:p>
        </p:txBody>
      </p:sp>
      <p:sp>
        <p:nvSpPr>
          <p:cNvPr id="3" name="Content Placeholder 2">
            <a:extLst>
              <a:ext uri="{FF2B5EF4-FFF2-40B4-BE49-F238E27FC236}">
                <a16:creationId xmlns:a16="http://schemas.microsoft.com/office/drawing/2014/main" id="{74863876-70E2-4816-8E49-0F7D7ACD02E0}"/>
              </a:ext>
            </a:extLst>
          </p:cNvPr>
          <p:cNvSpPr>
            <a:spLocks noGrp="1"/>
          </p:cNvSpPr>
          <p:nvPr>
            <p:ph idx="1"/>
          </p:nvPr>
        </p:nvSpPr>
        <p:spPr/>
        <p:txBody>
          <a:bodyPr/>
          <a:lstStyle/>
          <a:p>
            <a:pPr marL="0" indent="0">
              <a:buNone/>
            </a:pPr>
            <a:endParaRPr lang="en-US" b="1" dirty="0"/>
          </a:p>
          <a:p>
            <a:r>
              <a:rPr lang="en-US" b="1" dirty="0"/>
              <a:t>Clustering techniques (LDA, LSA, NNMF, etc.) to generate/find topics to allow for topic searching (i.e. Italian, Mexican)</a:t>
            </a:r>
          </a:p>
          <a:p>
            <a:r>
              <a:rPr lang="en-US" b="1" dirty="0"/>
              <a:t>Add a dithering algorithm to randomize the results returned</a:t>
            </a:r>
          </a:p>
          <a:p>
            <a:r>
              <a:rPr lang="en-US" b="1" dirty="0"/>
              <a:t>Allow for recipes to be added to the database</a:t>
            </a:r>
          </a:p>
          <a:p>
            <a:r>
              <a:rPr lang="en-US" b="1" dirty="0"/>
              <a:t>Further improve the recommender by using other techniques like collaborative filtering, especially if the ratings were available.</a:t>
            </a:r>
          </a:p>
          <a:p>
            <a:r>
              <a:rPr lang="en-US" b="1" dirty="0"/>
              <a:t>Get a website and go live!</a:t>
            </a:r>
          </a:p>
        </p:txBody>
      </p:sp>
    </p:spTree>
    <p:extLst>
      <p:ext uri="{BB962C8B-B14F-4D97-AF65-F5344CB8AC3E}">
        <p14:creationId xmlns:p14="http://schemas.microsoft.com/office/powerpoint/2010/main" val="1194157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689</Words>
  <Application>Microsoft Office PowerPoint</Application>
  <PresentationFormat>Widescreen</PresentationFormat>
  <Paragraphs>63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Aharoni</vt:lpstr>
      <vt:lpstr>Arial</vt:lpstr>
      <vt:lpstr>Calibri</vt:lpstr>
      <vt:lpstr>Calibri Light</vt:lpstr>
      <vt:lpstr>Office Theme</vt:lpstr>
      <vt:lpstr>BRAIN FOOD</vt:lpstr>
      <vt:lpstr>The DATA</vt:lpstr>
      <vt:lpstr>The DATA</vt:lpstr>
      <vt:lpstr>The BRAIN</vt:lpstr>
      <vt:lpstr>The BRAIN</vt:lpstr>
      <vt:lpstr>The BRAIN</vt:lpstr>
      <vt:lpstr>The RESULTS</vt:lpstr>
      <vt:lpstr>Additional thoughts</vt:lpstr>
      <vt:lpstr>Additional Thoughts</vt:lpstr>
      <vt:lpstr>Questions and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FOOD</dc:title>
  <dc:creator>Corey</dc:creator>
  <cp:lastModifiedBy>Corey</cp:lastModifiedBy>
  <cp:revision>1</cp:revision>
  <dcterms:created xsi:type="dcterms:W3CDTF">2019-02-10T17:56:30Z</dcterms:created>
  <dcterms:modified xsi:type="dcterms:W3CDTF">2019-02-10T17:58:25Z</dcterms:modified>
</cp:coreProperties>
</file>